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7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94686" autoAdjust="0"/>
  </p:normalViewPr>
  <p:slideViewPr>
    <p:cSldViewPr>
      <p:cViewPr>
        <p:scale>
          <a:sx n="83" d="100"/>
          <a:sy n="83" d="100"/>
        </p:scale>
        <p:origin x="-926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9" y="91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C2DA2E9-91B6-417B-A359-C7C41E562B6F}" type="datetimeFigureOut">
              <a:rPr lang="ru-RU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590793D9-FC12-44DC-97EC-1C01ECC495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991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7846105-3BC3-4DA6-8F60-F11F1D0B2E6F}" type="datetimeFigureOut">
              <a:rPr lang="ru-RU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D0DEA4-7C72-45D7-B485-B205D0D5E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1062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861E20-0967-46B1-9437-D345DDA7D35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626F3-DDCA-4F11-BA16-6B1C87F4889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2D3B7A-9A2B-4D92-8BB6-8692915700FE}" type="datetimeFigureOut">
              <a:rPr lang="ru-RU" smtClean="0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43BF41-FC73-4AE3-BC2F-75B344195E5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F77861-94A0-44FD-807E-5EAB87B48CC4}" type="datetimeFigureOut">
              <a:rPr lang="ru-RU" smtClean="0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DEE406-D9D0-41C6-863C-67ADAA9EDD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DA155-450B-4FCB-9C72-CC282BEBD726}" type="datetimeFigureOut">
              <a:rPr lang="ru-RU" smtClean="0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CF3322-D6BD-4C6A-BA2A-39C1F6F6C4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3B5210-F2B6-422A-8079-74883E6A9E8B}" type="datetimeFigureOut">
              <a:rPr lang="ru-RU" smtClean="0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2EF0C-D93D-4F09-8792-2400910CED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08DB0E-1985-4227-91F9-2CA4F10DFF00}" type="datetimeFigureOut">
              <a:rPr lang="ru-RU" smtClean="0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9A2367-7B7E-43B1-BF3C-4C3409FEEB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E131A1-9363-44A9-BF1F-5ED4C376E828}" type="datetimeFigureOut">
              <a:rPr lang="ru-RU" smtClean="0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CBACB3-D222-4B13-9BA2-175FF165EF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10D65B-5938-41CF-980C-51BA43A596F0}" type="datetimeFigureOut">
              <a:rPr lang="ru-RU" smtClean="0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30E6C-7F02-4040-A4B5-A1835EDCD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72BEDE-4CE2-45B1-A18E-F5BCC2E2C844}" type="datetimeFigureOut">
              <a:rPr lang="ru-RU" smtClean="0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29028-46AC-4BA5-88E2-0EFD0FE661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10F3C8-F2E6-4B70-8615-24A628DB5C40}" type="datetimeFigureOut">
              <a:rPr lang="ru-RU" smtClean="0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A466DA-C7AA-464B-A1D5-F98093C8F66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241F9C-6D97-470C-9B32-A5D638DBE5DA}" type="datetimeFigureOut">
              <a:rPr lang="ru-RU" smtClean="0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A61B4-43E8-4623-8707-62F8FECF25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A4B2F-06B5-4BA8-AF30-CB55A1D30185}" type="datetimeFigureOut">
              <a:rPr lang="ru-RU" smtClean="0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3E047-47D1-42FD-9AD9-848933007F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5D01DF16-EEC0-4360-AC61-69691725DC86}" type="datetimeFigureOut">
              <a:rPr lang="ru-RU" smtClean="0"/>
              <a:pPr>
                <a:defRPr/>
              </a:pPr>
              <a:t>26.01.2024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B2D9FCB-7538-452E-9943-8A57737497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142875" y="1628800"/>
            <a:ext cx="8643937" cy="295232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marL="18288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5400" dirty="0" smtClean="0">
                <a:latin typeface="Georgia" pitchFamily="18" charset="0"/>
              </a:rPr>
              <a:t>Тема: </a:t>
            </a:r>
            <a:r>
              <a:rPr lang="ru-RU" sz="5400" dirty="0">
                <a:latin typeface="Georgia" pitchFamily="18" charset="0"/>
              </a:rPr>
              <a:t>Сейсмическое </a:t>
            </a:r>
            <a:r>
              <a:rPr lang="ru-RU" sz="5400" dirty="0" smtClean="0">
                <a:latin typeface="Georgia" pitchFamily="18" charset="0"/>
              </a:rPr>
              <a:t>районирование и </a:t>
            </a:r>
            <a:r>
              <a:rPr lang="ru-RU" sz="5400" dirty="0" smtClean="0">
                <a:latin typeface="Georgia" pitchFamily="18" charset="0"/>
              </a:rPr>
              <a:t>микрорайонирование </a:t>
            </a:r>
            <a:endParaRPr lang="ru-RU" sz="5400" dirty="0">
              <a:latin typeface="Georgia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600" dirty="0">
                <a:solidFill>
                  <a:srgbClr val="FFC000"/>
                </a:solidFill>
              </a:rPr>
              <a:t>1 Инженерная сейсмология, сейсмическое районирование </a:t>
            </a:r>
          </a:p>
          <a:p>
            <a:pPr algn="l"/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Инженерная </a:t>
            </a:r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сейсмология </a:t>
            </a:r>
            <a:r>
              <a:rPr lang="ru-RU" sz="3600" dirty="0"/>
              <a:t>– часть сейсмологии изучающая сейсмические явления применительно к сейсмическому строительству, указывает сейсмически опасные территории, дает прогноз характеристик движений поверхности грунта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Данные распределения эпицентров на земле позволили выделить в основном три пояса сейсмичности:</a:t>
            </a:r>
          </a:p>
          <a:p>
            <a:pPr algn="l"/>
            <a:r>
              <a:rPr lang="ru-RU" sz="3600" dirty="0"/>
              <a:t>1) </a:t>
            </a:r>
            <a:r>
              <a:rPr lang="ru-RU" sz="3600" dirty="0">
                <a:solidFill>
                  <a:srgbClr val="FF0000"/>
                </a:solidFill>
              </a:rPr>
              <a:t>тихоокеанский пояс</a:t>
            </a:r>
            <a:r>
              <a:rPr lang="ru-RU" sz="3600" dirty="0"/>
              <a:t>, </a:t>
            </a:r>
            <a:r>
              <a:rPr lang="ru-RU" sz="3200" i="1" dirty="0">
                <a:solidFill>
                  <a:srgbClr val="002060"/>
                </a:solidFill>
              </a:rPr>
              <a:t>где происходит примерно 80 % всех землетрясений, является наиболее активным. Он как бы окаймляет границы Тихого океана. Наиболее интенсивные землетрясения, вплоть до катастрофических, наблюдаются на Аляске, в Калифорнии, Чили и </a:t>
            </a:r>
            <a:r>
              <a:rPr lang="ru-RU" sz="3200" i="1" cap="all" dirty="0" err="1">
                <a:solidFill>
                  <a:srgbClr val="002060"/>
                </a:solidFill>
              </a:rPr>
              <a:t>я</a:t>
            </a:r>
            <a:r>
              <a:rPr lang="ru-RU" sz="3200" i="1" dirty="0" err="1">
                <a:solidFill>
                  <a:srgbClr val="002060"/>
                </a:solidFill>
              </a:rPr>
              <a:t>понии</a:t>
            </a:r>
            <a:r>
              <a:rPr lang="ru-RU" sz="3200" i="1" dirty="0">
                <a:solidFill>
                  <a:srgbClr val="002060"/>
                </a:solidFill>
              </a:rPr>
              <a:t>;</a:t>
            </a:r>
          </a:p>
          <a:p>
            <a:pPr algn="l"/>
            <a:endParaRPr lang="ru-RU" sz="3600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4808234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/>
          <a:lstStyle/>
          <a:p>
            <a:pPr algn="l"/>
            <a:r>
              <a:rPr lang="ru-RU" sz="3600" dirty="0"/>
              <a:t>2) </a:t>
            </a:r>
            <a:r>
              <a:rPr lang="ru-RU" sz="3600" dirty="0" err="1">
                <a:solidFill>
                  <a:srgbClr val="FF0000"/>
                </a:solidFill>
              </a:rPr>
              <a:t>среднеземноморский</a:t>
            </a:r>
            <a:r>
              <a:rPr lang="ru-RU" sz="3600" dirty="0">
                <a:solidFill>
                  <a:srgbClr val="FF0000"/>
                </a:solidFill>
              </a:rPr>
              <a:t>, или Трансазиатский пояс</a:t>
            </a:r>
            <a:r>
              <a:rPr lang="ru-RU" sz="3600" dirty="0"/>
              <a:t>, </a:t>
            </a:r>
            <a:r>
              <a:rPr lang="ru-RU" sz="3200" i="1" dirty="0">
                <a:solidFill>
                  <a:srgbClr val="002060"/>
                </a:solidFill>
              </a:rPr>
              <a:t>где происходит примерно 15 % всех землетрясений. Этот по­яс захватывает территорию Восточной Азии, Памира, бассейны Черного и Средиземного морей, Атлантическо­го океана и. район Азорских островов;</a:t>
            </a:r>
          </a:p>
          <a:p>
            <a:pPr algn="l"/>
            <a:endParaRPr lang="ru-RU" sz="3600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400399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600" dirty="0"/>
              <a:t>3) </a:t>
            </a:r>
            <a:r>
              <a:rPr lang="ru-RU" sz="3600" dirty="0" err="1">
                <a:solidFill>
                  <a:srgbClr val="FF0000"/>
                </a:solidFill>
              </a:rPr>
              <a:t>арктико</a:t>
            </a:r>
            <a:r>
              <a:rPr lang="ru-RU" sz="3600" dirty="0">
                <a:solidFill>
                  <a:srgbClr val="FF0000"/>
                </a:solidFill>
              </a:rPr>
              <a:t>-атлантический пояс </a:t>
            </a:r>
            <a:r>
              <a:rPr lang="ru-RU" sz="3200" i="1" dirty="0">
                <a:solidFill>
                  <a:srgbClr val="002060"/>
                </a:solidFill>
              </a:rPr>
              <a:t>начинается от устья реки Лены, проходит южнее Гренландии, Исландии, центральной части Атлантического океана и соединяется у Азорских островов со </a:t>
            </a:r>
            <a:r>
              <a:rPr lang="ru-RU" sz="3200" i="1" dirty="0" err="1">
                <a:solidFill>
                  <a:srgbClr val="002060"/>
                </a:solidFill>
              </a:rPr>
              <a:t>среднземноморским</a:t>
            </a:r>
            <a:r>
              <a:rPr lang="ru-RU" sz="3200" i="1" dirty="0">
                <a:solidFill>
                  <a:srgbClr val="002060"/>
                </a:solidFill>
              </a:rPr>
              <a:t> поясом.</a:t>
            </a:r>
          </a:p>
          <a:p>
            <a:pPr algn="l"/>
            <a:r>
              <a:rPr lang="ru-RU" sz="3200" i="1" dirty="0">
                <a:solidFill>
                  <a:srgbClr val="002060"/>
                </a:solidFill>
              </a:rPr>
              <a:t>	Имеются и другие пояса сейсмичности, отличающиеся относительно невысокой активностью.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9060113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400" dirty="0"/>
              <a:t>При сейсмическом райониро­вании используются </a:t>
            </a:r>
            <a:r>
              <a:rPr lang="ru-RU" sz="4400" dirty="0">
                <a:solidFill>
                  <a:srgbClr val="FFFF00"/>
                </a:solidFill>
              </a:rPr>
              <a:t>геологические</a:t>
            </a:r>
            <a:r>
              <a:rPr lang="ru-RU" sz="4400" dirty="0"/>
              <a:t> и </a:t>
            </a:r>
            <a:r>
              <a:rPr lang="ru-RU" sz="4400" dirty="0">
                <a:solidFill>
                  <a:srgbClr val="FFFF00"/>
                </a:solidFill>
              </a:rPr>
              <a:t>геоморфологические</a:t>
            </a:r>
            <a:r>
              <a:rPr lang="ru-RU" sz="4400" dirty="0"/>
              <a:t> критерии, </a:t>
            </a:r>
            <a:r>
              <a:rPr lang="ru-RU" sz="4400" dirty="0">
                <a:solidFill>
                  <a:srgbClr val="FFFF00"/>
                </a:solidFill>
              </a:rPr>
              <a:t>макросейсмические</a:t>
            </a:r>
            <a:r>
              <a:rPr lang="ru-RU" sz="4400" dirty="0"/>
              <a:t> и </a:t>
            </a:r>
            <a:r>
              <a:rPr lang="ru-RU" sz="4400" dirty="0">
                <a:solidFill>
                  <a:srgbClr val="FFFF00"/>
                </a:solidFill>
              </a:rPr>
              <a:t>инструментальные данные </a:t>
            </a:r>
            <a:r>
              <a:rPr lang="ru-RU" sz="4400" dirty="0"/>
              <a:t>о землетрясениях</a:t>
            </a:r>
            <a:endParaRPr lang="ru-RU" sz="4000" i="1" dirty="0">
              <a:solidFill>
                <a:srgbClr val="00206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764518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600" dirty="0"/>
              <a:t>Разделение территории земного шара на пояса основано на материалах прошлых - землетрясений. Сейсмичес­кие станции, размещенные в зонах этих поясов, дают </a:t>
            </a:r>
            <a:r>
              <a:rPr lang="ru-RU" sz="3600" dirty="0">
                <a:solidFill>
                  <a:srgbClr val="FFFF00"/>
                </a:solidFill>
              </a:rPr>
              <a:t>инструментальные данные </a:t>
            </a:r>
            <a:r>
              <a:rPr lang="ru-RU" sz="3600" dirty="0"/>
              <a:t>об эпицентрах землетрясений, которые необходимы для сейсмического районирования.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4319811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3000" dirty="0" smtClean="0"/>
              <a:t>Наряду </a:t>
            </a:r>
            <a:r>
              <a:rPr lang="ru-RU" sz="3000" dirty="0"/>
              <a:t>с инструментальными большое значение при сейсмическом районировании имеют сведения о проявле­нии землетрясений на земной поверхности. На основании </a:t>
            </a:r>
            <a:r>
              <a:rPr lang="ru-RU" sz="3000" dirty="0">
                <a:solidFill>
                  <a:srgbClr val="FFFF00"/>
                </a:solidFill>
              </a:rPr>
              <a:t>микросейсмических данных </a:t>
            </a:r>
            <a:r>
              <a:rPr lang="ru-RU" sz="3000" dirty="0"/>
              <a:t>о землетрясениях, включаю­щих характеристику повреждений сооружений и остаточ­ные деформации в грунтах, определяются области рас­пространения сотрясений на поверхности земли и степень затухания интенсивности сотрясений с увеличением расстояния от эпицентра.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3827837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7993261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600" dirty="0"/>
              <a:t>Существенное значение для сейсмического райониро­вания имеют </a:t>
            </a:r>
            <a:r>
              <a:rPr lang="ru-RU" sz="3600" dirty="0">
                <a:solidFill>
                  <a:srgbClr val="FFFF00"/>
                </a:solidFill>
              </a:rPr>
              <a:t>геологические данные</a:t>
            </a:r>
            <a:r>
              <a:rPr lang="ru-RU" sz="3600" dirty="0"/>
              <a:t>. Однако для харак­теристики сейсмичности района необходимо, чтобы гео­логические данные рассматривались совместно с инженерными и сейсмометрическими материалами по каждому изучаемому району.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3877781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7993261" cy="5184576"/>
          </a:xfrm>
        </p:spPr>
        <p:txBody>
          <a:bodyPr/>
          <a:lstStyle/>
          <a:p>
            <a:pPr algn="l"/>
            <a:r>
              <a:rPr lang="ru-RU" sz="3600" dirty="0"/>
              <a:t>Один из главных критериев заключается в том, что на территории СССР землетрясения происходят, главным образом, в альпийской складчатой зоне, в местах с высоким градиентом скорости вертикальных тектониче­ских движений.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6137122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76672"/>
            <a:ext cx="8137277" cy="518457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3600" dirty="0">
                <a:solidFill>
                  <a:srgbClr val="FFFF00"/>
                </a:solidFill>
              </a:rPr>
              <a:t>Геоморфологический критерий </a:t>
            </a:r>
            <a:r>
              <a:rPr lang="ru-RU" sz="3600" dirty="0"/>
              <a:t>основан на том факте, что сейсмическая активность отчетливо проявляется в со­временном рельефе. </a:t>
            </a:r>
          </a:p>
          <a:p>
            <a:pPr algn="l"/>
            <a:r>
              <a:rPr lang="ru-RU" sz="2800" i="1" dirty="0" smtClean="0">
                <a:solidFill>
                  <a:srgbClr val="002060"/>
                </a:solidFill>
              </a:rPr>
              <a:t>Изучение </a:t>
            </a:r>
            <a:r>
              <a:rPr lang="ru-RU" sz="2800" i="1" dirty="0">
                <a:solidFill>
                  <a:srgbClr val="002060"/>
                </a:solidFill>
              </a:rPr>
              <a:t>следов 	катастрофических </a:t>
            </a:r>
            <a:r>
              <a:rPr lang="ru-RU" sz="2800" i="1" dirty="0" smtClean="0">
                <a:solidFill>
                  <a:srgbClr val="002060"/>
                </a:solidFill>
              </a:rPr>
              <a:t>землетрясений </a:t>
            </a:r>
            <a:r>
              <a:rPr lang="ru-RU" sz="2800" i="1" dirty="0">
                <a:solidFill>
                  <a:srgbClr val="002060"/>
                </a:solidFill>
              </a:rPr>
              <a:t>(</a:t>
            </a:r>
            <a:r>
              <a:rPr lang="ru-RU" sz="2800" i="1" dirty="0" err="1">
                <a:solidFill>
                  <a:srgbClr val="002060"/>
                </a:solidFill>
              </a:rPr>
              <a:t>сейсмодислокаций</a:t>
            </a:r>
            <a:r>
              <a:rPr lang="ru-RU" sz="2800" i="1" dirty="0">
                <a:solidFill>
                  <a:srgbClr val="002060"/>
                </a:solidFill>
              </a:rPr>
              <a:t>) позволяет оценить сейсмическую ак­тивность территории на протяжении последних нескольких тысяч лет. Это особенно важно для тех районов, где разру­шительные землетрясения прошлых веков не могли быть отражены в летописных источниках.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0885005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76672"/>
            <a:ext cx="8137277" cy="5184576"/>
          </a:xfrm>
        </p:spPr>
        <p:txBody>
          <a:bodyPr/>
          <a:lstStyle/>
          <a:p>
            <a:pPr algn="l"/>
            <a:r>
              <a:rPr lang="ru-RU" sz="4400" dirty="0"/>
              <a:t>Деление территории страны на регионы, отличающие­ся по требованиям к антисейсмическому строительству, называют </a:t>
            </a:r>
            <a:r>
              <a:rPr lang="ru-RU" sz="4400" dirty="0">
                <a:solidFill>
                  <a:srgbClr val="C00000"/>
                </a:solidFill>
              </a:rPr>
              <a:t>сейсмическим районированием </a:t>
            </a:r>
            <a:r>
              <a:rPr lang="ru-RU" sz="4400" dirty="0"/>
              <a:t>(СР).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4174032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04664"/>
            <a:ext cx="8137277" cy="518457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4000" dirty="0">
                <a:solidFill>
                  <a:srgbClr val="FFFF00"/>
                </a:solidFill>
              </a:rPr>
              <a:t>Сейсмическое районирование </a:t>
            </a:r>
            <a:r>
              <a:rPr lang="ru-RU" sz="4000" dirty="0"/>
              <a:t>имеет </a:t>
            </a:r>
            <a:r>
              <a:rPr lang="ru-RU" sz="4000" dirty="0">
                <a:solidFill>
                  <a:srgbClr val="FFFF00"/>
                </a:solidFill>
              </a:rPr>
              <a:t>целью</a:t>
            </a:r>
            <a:r>
              <a:rPr lang="ru-RU" sz="4000" dirty="0"/>
              <a:t> разделение территории, подверженной землетрясениям, на районы с различной сейсмической опасностью и, следовательно, с различными требованиями к антисейсмическим мероприя­тиям для проектируемых зданий и сооружений.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1582065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04664"/>
            <a:ext cx="8137277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4000" dirty="0">
                <a:solidFill>
                  <a:srgbClr val="FFFF00"/>
                </a:solidFill>
              </a:rPr>
              <a:t>Для построения карт </a:t>
            </a:r>
            <a:r>
              <a:rPr lang="ru-RU" sz="4000" dirty="0" err="1">
                <a:solidFill>
                  <a:srgbClr val="FFFF00"/>
                </a:solidFill>
              </a:rPr>
              <a:t>сейсморайонирования</a:t>
            </a:r>
            <a:r>
              <a:rPr lang="ru-RU" sz="4000" dirty="0">
                <a:solidFill>
                  <a:srgbClr val="FFFF00"/>
                </a:solidFill>
              </a:rPr>
              <a:t> учитыва­ются глубина очагов землетрясений, соотношения между энергией в очаге и </a:t>
            </a:r>
            <a:r>
              <a:rPr lang="ru-RU" sz="4000" dirty="0" err="1">
                <a:solidFill>
                  <a:srgbClr val="FFFF00"/>
                </a:solidFill>
              </a:rPr>
              <a:t>балльностью</a:t>
            </a:r>
            <a:r>
              <a:rPr lang="ru-RU" sz="4000" dirty="0">
                <a:solidFill>
                  <a:srgbClr val="FFFF00"/>
                </a:solidFill>
              </a:rPr>
              <a:t> в эпицентре, соотноше­ния между магнитудой и </a:t>
            </a:r>
            <a:r>
              <a:rPr lang="ru-RU" sz="4000" dirty="0" err="1">
                <a:solidFill>
                  <a:srgbClr val="FFFF00"/>
                </a:solidFill>
              </a:rPr>
              <a:t>балльностью</a:t>
            </a:r>
            <a:r>
              <a:rPr lang="ru-RU" sz="4000" dirty="0">
                <a:solidFill>
                  <a:srgbClr val="FFFF00"/>
                </a:solidFill>
              </a:rPr>
              <a:t>, сведения о зату­хании </a:t>
            </a:r>
            <a:r>
              <a:rPr lang="ru-RU" sz="4000" dirty="0" err="1">
                <a:solidFill>
                  <a:srgbClr val="FFFF00"/>
                </a:solidFill>
              </a:rPr>
              <a:t>балльности</a:t>
            </a:r>
            <a:r>
              <a:rPr lang="ru-RU" sz="4000" dirty="0">
                <a:solidFill>
                  <a:srgbClr val="FFFF00"/>
                </a:solidFill>
              </a:rPr>
              <a:t> с расстоянием и др.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4761019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04664"/>
            <a:ext cx="8137277" cy="5184576"/>
          </a:xfrm>
        </p:spPr>
        <p:txBody>
          <a:bodyPr/>
          <a:lstStyle/>
          <a:p>
            <a:pPr algn="l"/>
            <a:r>
              <a:rPr lang="ru-RU" sz="3600" dirty="0">
                <a:solidFill>
                  <a:srgbClr val="FFFF00"/>
                </a:solidFill>
              </a:rPr>
              <a:t>Как правило, сейсмическое </a:t>
            </a:r>
            <a:r>
              <a:rPr lang="ru-RU" sz="3600" dirty="0" smtClean="0">
                <a:solidFill>
                  <a:srgbClr val="FFFF00"/>
                </a:solidFill>
              </a:rPr>
              <a:t>районирование </a:t>
            </a:r>
            <a:r>
              <a:rPr lang="ru-RU" sz="3600" dirty="0">
                <a:solidFill>
                  <a:srgbClr val="FFFF00"/>
                </a:solidFill>
              </a:rPr>
              <a:t>территории предусматривает две стадии</a:t>
            </a:r>
            <a:r>
              <a:rPr lang="ru-RU" sz="3600" dirty="0"/>
              <a:t>:</a:t>
            </a:r>
          </a:p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первая</a:t>
            </a:r>
            <a:r>
              <a:rPr lang="ru-RU" sz="3600" dirty="0" smtClean="0"/>
              <a:t> </a:t>
            </a:r>
            <a:r>
              <a:rPr lang="ru-RU" sz="3600" dirty="0"/>
              <a:t>- построение карт прогноза сейсмичности, т. е. выделение на основании сейсмометрических и геологических данных зон возник­новения землетрясений;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6744203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04664"/>
            <a:ext cx="8137277" cy="5184576"/>
          </a:xfrm>
        </p:spPr>
        <p:txBody>
          <a:bodyPr/>
          <a:lstStyle/>
          <a:p>
            <a:pPr algn="l"/>
            <a:r>
              <a:rPr lang="ru-RU" sz="3600" dirty="0">
                <a:solidFill>
                  <a:srgbClr val="FFFF00"/>
                </a:solidFill>
              </a:rPr>
              <a:t>Как правило, сейсмическое </a:t>
            </a:r>
            <a:r>
              <a:rPr lang="ru-RU" sz="3600" dirty="0" smtClean="0">
                <a:solidFill>
                  <a:srgbClr val="FFFF00"/>
                </a:solidFill>
              </a:rPr>
              <a:t>районирование </a:t>
            </a:r>
            <a:r>
              <a:rPr lang="ru-RU" sz="3600" dirty="0">
                <a:solidFill>
                  <a:srgbClr val="FFFF00"/>
                </a:solidFill>
              </a:rPr>
              <a:t>территории предусматривает две стадии:</a:t>
            </a:r>
          </a:p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вторя</a:t>
            </a:r>
            <a:r>
              <a:rPr lang="ru-RU" sz="3600" dirty="0" smtClean="0"/>
              <a:t> </a:t>
            </a:r>
            <a:r>
              <a:rPr lang="ru-RU" sz="3600" dirty="0"/>
              <a:t>– построение карт прог­ноза величины сейсмических воздействий, т. е. составле­ние карт </a:t>
            </a:r>
            <a:r>
              <a:rPr lang="ru-RU" sz="3600" dirty="0" err="1"/>
              <a:t>сейсморайонироания</a:t>
            </a:r>
            <a:r>
              <a:rPr lang="ru-RU" sz="3600" dirty="0"/>
              <a:t>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1789292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04664"/>
            <a:ext cx="8137277" cy="5184576"/>
          </a:xfrm>
        </p:spPr>
        <p:txBody>
          <a:bodyPr/>
          <a:lstStyle/>
          <a:p>
            <a:pPr algn="l"/>
            <a:r>
              <a:rPr lang="ru-RU" sz="3600" dirty="0">
                <a:solidFill>
                  <a:srgbClr val="FFFF00"/>
                </a:solidFill>
              </a:rPr>
              <a:t>Как правило, сейсмическое </a:t>
            </a:r>
            <a:r>
              <a:rPr lang="ru-RU" sz="3600" dirty="0" smtClean="0">
                <a:solidFill>
                  <a:srgbClr val="FFFF00"/>
                </a:solidFill>
              </a:rPr>
              <a:t>районирование </a:t>
            </a:r>
            <a:r>
              <a:rPr lang="ru-RU" sz="3600" dirty="0">
                <a:solidFill>
                  <a:srgbClr val="FFFF00"/>
                </a:solidFill>
              </a:rPr>
              <a:t>территории предусматривает две стадии:</a:t>
            </a:r>
          </a:p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вторя</a:t>
            </a:r>
            <a:r>
              <a:rPr lang="ru-RU" sz="3600" dirty="0" smtClean="0"/>
              <a:t> </a:t>
            </a:r>
            <a:r>
              <a:rPr lang="ru-RU" sz="3600" dirty="0"/>
              <a:t>– построение карт прог­ноза величины сейсмических воздействий, т. е. составле­ние карт </a:t>
            </a:r>
            <a:r>
              <a:rPr lang="ru-RU" sz="3600" dirty="0" err="1"/>
              <a:t>сейсморайонироания</a:t>
            </a:r>
            <a:r>
              <a:rPr lang="ru-RU" sz="3600" dirty="0"/>
              <a:t>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5614160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04664"/>
            <a:ext cx="8137277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000" dirty="0">
                <a:solidFill>
                  <a:srgbClr val="FFFF00"/>
                </a:solidFill>
              </a:rPr>
              <a:t>На карте </a:t>
            </a:r>
            <a:r>
              <a:rPr lang="ru-RU" sz="4000" dirty="0" err="1">
                <a:solidFill>
                  <a:srgbClr val="FFFF00"/>
                </a:solidFill>
              </a:rPr>
              <a:t>сейсморайонироания</a:t>
            </a:r>
            <a:r>
              <a:rPr lang="ru-RU" sz="4000" dirty="0">
                <a:solidFill>
                  <a:srgbClr val="FFFF00"/>
                </a:solidFill>
              </a:rPr>
              <a:t> выделяются с помощью </a:t>
            </a:r>
            <a:r>
              <a:rPr lang="ru-RU" sz="4000" dirty="0" err="1">
                <a:solidFill>
                  <a:srgbClr val="FF0000"/>
                </a:solidFill>
              </a:rPr>
              <a:t>изосейст</a:t>
            </a:r>
            <a:r>
              <a:rPr lang="ru-RU" sz="4000" dirty="0">
                <a:solidFill>
                  <a:srgbClr val="FFFF00"/>
                </a:solidFill>
              </a:rPr>
              <a:t> районы, в которых в условиях </a:t>
            </a:r>
            <a:r>
              <a:rPr lang="ru-RU" sz="4000" dirty="0">
                <a:solidFill>
                  <a:srgbClr val="FF0000"/>
                </a:solidFill>
              </a:rPr>
              <a:t>средних грунтов </a:t>
            </a:r>
            <a:r>
              <a:rPr lang="ru-RU" sz="4000" dirty="0">
                <a:solidFill>
                  <a:srgbClr val="FFFF00"/>
                </a:solidFill>
              </a:rPr>
              <a:t>могут быть сотрясе­ния на поверхности земли, соответствующие </a:t>
            </a:r>
            <a:r>
              <a:rPr lang="ru-RU" sz="4000" dirty="0">
                <a:solidFill>
                  <a:srgbClr val="FF0000"/>
                </a:solidFill>
              </a:rPr>
              <a:t>6, 7, </a:t>
            </a:r>
            <a:r>
              <a:rPr lang="ru-RU" sz="4000" dirty="0" smtClean="0">
                <a:solidFill>
                  <a:srgbClr val="FF0000"/>
                </a:solidFill>
              </a:rPr>
              <a:t>8, 9 </a:t>
            </a:r>
            <a:r>
              <a:rPr lang="ru-RU" sz="4000" dirty="0">
                <a:solidFill>
                  <a:srgbClr val="FF0000"/>
                </a:solidFill>
              </a:rPr>
              <a:t>или </a:t>
            </a:r>
            <a:r>
              <a:rPr lang="ru-RU" sz="4000" dirty="0" smtClean="0">
                <a:solidFill>
                  <a:srgbClr val="FF0000"/>
                </a:solidFill>
              </a:rPr>
              <a:t>10 </a:t>
            </a:r>
            <a:r>
              <a:rPr lang="ru-RU" sz="4000" dirty="0">
                <a:solidFill>
                  <a:srgbClr val="FFFF00"/>
                </a:solidFill>
              </a:rPr>
              <a:t>баллам по сейсмической шкале и </a:t>
            </a:r>
            <a:r>
              <a:rPr lang="ru-RU" sz="4000" dirty="0">
                <a:solidFill>
                  <a:srgbClr val="FF0000"/>
                </a:solidFill>
              </a:rPr>
              <a:t>повторяемость</a:t>
            </a:r>
            <a:r>
              <a:rPr lang="ru-RU" sz="4000" dirty="0">
                <a:solidFill>
                  <a:srgbClr val="FFFF00"/>
                </a:solidFill>
              </a:rPr>
              <a:t> землетрясений.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9509099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04664"/>
            <a:ext cx="8137277" cy="5184576"/>
          </a:xfrm>
        </p:spPr>
        <p:txBody>
          <a:bodyPr/>
          <a:lstStyle/>
          <a:p>
            <a:pPr algn="l"/>
            <a:r>
              <a:rPr lang="ru-RU" sz="3600" dirty="0" smtClean="0">
                <a:solidFill>
                  <a:srgbClr val="FFFF00"/>
                </a:solidFill>
              </a:rPr>
              <a:t>Повторяемость </a:t>
            </a:r>
            <a:r>
              <a:rPr lang="ru-RU" sz="3600" dirty="0">
                <a:solidFill>
                  <a:srgbClr val="FFFF00"/>
                </a:solidFill>
              </a:rPr>
              <a:t>землетрясений показана индексами </a:t>
            </a:r>
            <a:r>
              <a:rPr lang="ru-RU" sz="3600" dirty="0">
                <a:solidFill>
                  <a:srgbClr val="FFC000"/>
                </a:solidFill>
              </a:rPr>
              <a:t>1, 2</a:t>
            </a:r>
            <a:r>
              <a:rPr lang="ru-RU" sz="3600" b="1" dirty="0">
                <a:solidFill>
                  <a:srgbClr val="FFC000"/>
                </a:solidFill>
              </a:rPr>
              <a:t> </a:t>
            </a:r>
            <a:r>
              <a:rPr lang="ru-RU" sz="3600" dirty="0">
                <a:solidFill>
                  <a:srgbClr val="FFC000"/>
                </a:solidFill>
              </a:rPr>
              <a:t>и 3</a:t>
            </a:r>
            <a:r>
              <a:rPr lang="ru-RU" sz="3600" dirty="0">
                <a:solidFill>
                  <a:srgbClr val="FF0000"/>
                </a:solidFill>
              </a:rPr>
              <a:t> </a:t>
            </a:r>
            <a:r>
              <a:rPr lang="ru-RU" sz="3600" dirty="0">
                <a:solidFill>
                  <a:srgbClr val="FFFF00"/>
                </a:solidFill>
              </a:rPr>
              <a:t>при цифре, обо­значающей сейсмичность района. Эти индексы соответству­ют средней повторяемости сотрясений указанного на карте балла в населенных пунктах один раз в </a:t>
            </a:r>
            <a:r>
              <a:rPr lang="ru-RU" sz="3600" dirty="0">
                <a:solidFill>
                  <a:srgbClr val="FFC000"/>
                </a:solidFill>
              </a:rPr>
              <a:t>100, 1000 и 10000 лет.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40242027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/>
          <a:lstStyle/>
          <a:p>
            <a:pPr algn="l"/>
            <a:r>
              <a:rPr lang="ru-RU" sz="3600" dirty="0" smtClean="0">
                <a:solidFill>
                  <a:srgbClr val="FFFF00"/>
                </a:solidFill>
              </a:rPr>
              <a:t>Помимо </a:t>
            </a:r>
            <a:r>
              <a:rPr lang="ru-RU" sz="3600" dirty="0">
                <a:solidFill>
                  <a:srgbClr val="FFFF00"/>
                </a:solidFill>
              </a:rPr>
              <a:t>данных о сейсмичности районов и повторяе­мости землетрясений (</a:t>
            </a:r>
            <a:r>
              <a:rPr lang="ru-RU" sz="3600" dirty="0" err="1">
                <a:solidFill>
                  <a:srgbClr val="FFFF00"/>
                </a:solidFill>
              </a:rPr>
              <a:t>сотрясаемости</a:t>
            </a:r>
            <a:r>
              <a:rPr lang="ru-RU" sz="3600" dirty="0">
                <a:solidFill>
                  <a:srgbClr val="FFFF00"/>
                </a:solidFill>
              </a:rPr>
              <a:t>), на карте по­казаны </a:t>
            </a:r>
            <a:r>
              <a:rPr lang="ru-RU" sz="3600" b="1" i="1" u="sng" dirty="0">
                <a:solidFill>
                  <a:srgbClr val="FFFF00"/>
                </a:solidFill>
              </a:rPr>
              <a:t>зоны возможных очагов землетрясений </a:t>
            </a:r>
            <a:r>
              <a:rPr lang="ru-RU" sz="3600" dirty="0">
                <a:solidFill>
                  <a:srgbClr val="FFFF00"/>
                </a:solidFill>
              </a:rPr>
              <a:t>(зоны ВОЗ) с магнитудами M </a:t>
            </a:r>
            <a:r>
              <a:rPr lang="ru-RU" sz="3600" dirty="0" smtClean="0">
                <a:solidFill>
                  <a:srgbClr val="FFFF00"/>
                </a:solidFill>
              </a:rPr>
              <a:t>7,1 и более.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4153319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800" i="1" dirty="0">
                <a:solidFill>
                  <a:srgbClr val="002060"/>
                </a:solidFill>
              </a:rPr>
              <a:t>При землетрясениях в зонах ВОЗ образуются мощные обвалы, оползни и лавины, на поверхности появляются тек­тонические разрывы, вблизи которых возникают колебания грунта особенно большой интенсивности, наблюдаются зна­чительные опускания и поднятия местности и другие явле­ния, для прогноза которых могут быть использованы геоло­гические критерии и геофизические методы, применяемые при проведении работ по детальному сейсмическому райо­нированию (ДСР) и </a:t>
            </a:r>
            <a:r>
              <a:rPr lang="ru-RU" sz="2800" i="1" dirty="0" err="1">
                <a:solidFill>
                  <a:srgbClr val="002060"/>
                </a:solidFill>
              </a:rPr>
              <a:t>микросейсморайонированию</a:t>
            </a:r>
            <a:r>
              <a:rPr lang="ru-RU" sz="2800" i="1" dirty="0">
                <a:solidFill>
                  <a:srgbClr val="002060"/>
                </a:solidFill>
              </a:rPr>
              <a:t> (МСР).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41520955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400" dirty="0"/>
              <a:t>Несмотря на определенные успехи в составлении карт сейсмического районирования, пока встречаются некоторые погрешности при их создании. Для примера можно отметить, что такой район США, как Южная Ка­ролина, считавшийся традиционно асейсмичным, сильно пострадал от </a:t>
            </a:r>
            <a:r>
              <a:rPr lang="ru-RU" sz="2400" dirty="0" err="1"/>
              <a:t>Чарльстонского</a:t>
            </a:r>
            <a:r>
              <a:rPr lang="ru-RU" sz="2400" dirty="0"/>
              <a:t> землетрясения в 1886 г. Катастрофическое землетрясение в </a:t>
            </a:r>
            <a:r>
              <a:rPr lang="ru-RU" sz="2400" dirty="0" err="1"/>
              <a:t>Ниигате</a:t>
            </a:r>
            <a:r>
              <a:rPr lang="ru-RU" sz="2400" dirty="0"/>
              <a:t> (1964 г.) произошло в районе с более низкой сейсмичностью, чем в других районах Японии. В Новой Зеландии были снижены сейсмические требования для ряда районов, где расположены два больших города, один из которых уже успел пострадать от </a:t>
            </a:r>
            <a:r>
              <a:rPr lang="ru-RU" sz="2400" dirty="0" err="1"/>
              <a:t>мелкофокусного</a:t>
            </a:r>
            <a:r>
              <a:rPr lang="ru-RU" sz="2400" dirty="0"/>
              <a:t> толчка с </a:t>
            </a:r>
            <a:r>
              <a:rPr lang="ru-RU" sz="2400" i="1" dirty="0"/>
              <a:t>М6, </a:t>
            </a:r>
            <a:r>
              <a:rPr lang="ru-RU" sz="2400" dirty="0"/>
              <a:t>расположенного непосредственно под городом.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3013099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600" dirty="0"/>
              <a:t>Приближенное определение сейсмической опасности некоторых районов в России производилось еще в начале прошлого века. Впервые для практических целей сейсмостойкого строитель­ства сейсмическое районирование территории в СССР было выпол­нено в Сейсмологическом институте АН СССР в 1937 г.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903041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400" dirty="0"/>
              <a:t>В дальнейшем, по мере развития капитального строительства, в сейсмических районах постепенно совершенствовалось сейсмичес­кое районирование территории</a:t>
            </a:r>
            <a:r>
              <a:rPr lang="ru-RU" sz="3600" dirty="0"/>
              <a:t>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4493531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400" dirty="0"/>
              <a:t>В дальнейшем, по мере развития капитального строительства, в сейсмических районах постепенно совершенствовалось сейсмичес­кое районирование территории</a:t>
            </a:r>
            <a:r>
              <a:rPr lang="ru-RU" sz="3600" dirty="0"/>
              <a:t>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5201225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3600" i="1" dirty="0">
                <a:solidFill>
                  <a:srgbClr val="002060"/>
                </a:solidFill>
              </a:rPr>
              <a:t>Сейсмическое районирование - одна из наиболее сложных и чрезвычайно ответственных проблем современной сейсмологии. Научная сложность этой проблемы состоит, прежде всего, в том, что она принадлежит к категории прогнозов, базирующихся на неполной информации, скудном и не всегда удачном опыте и на недостаточно четких методологических позициях.</a:t>
            </a: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9558810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3600" dirty="0"/>
              <a:t>Поэтому каждая из составленных в прошлые годы карт сейсмического районирования территории бывшего СССР в той или иной мере оказывалась неадекватной реальным природным условиям, что наряду с некачественным строительством нанесло народному хозяйству огромный материальный ущерб и повлекло за собой многочисленные человеческие жертвы. </a:t>
            </a: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5114490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200" dirty="0"/>
              <a:t>И хотя по мере накопления дополнительной информации о землетрясениях и совершенствования сейсмологических знаний карты сейсмического районирования обновлялись и несколько улучшались, фрагментарно они изменялись гораздо чаще, практически после каждого крупного землетрясения в районах, показанных на картах как менее опасные в сейсмическом отношении.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9822023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600" dirty="0"/>
              <a:t>Такая участь постигла и действующую с 1978 г. карту ОСР-78: в течение последнего времени практически ежегодно на территории бывшего СССР возникали разрушительные 8-9- и даже 9-10-балльные землетрясения в зонах, опасность которых по этой карте оказалась заниженной по меньшей мере на 2-3 балла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8643030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3600" dirty="0" smtClean="0"/>
              <a:t>К </a:t>
            </a:r>
            <a:r>
              <a:rPr lang="ru-RU" sz="3600" dirty="0"/>
              <a:t>их числу относятся катастрофическое </a:t>
            </a:r>
            <a:r>
              <a:rPr lang="ru-RU" sz="3600" dirty="0" err="1"/>
              <a:t>Спитакское</a:t>
            </a:r>
            <a:r>
              <a:rPr lang="ru-RU" sz="3600" dirty="0"/>
              <a:t> землетрясение 1988 г. в Армении, сопровождавшееся десятками тысяч человеческих жертв, </a:t>
            </a:r>
            <a:r>
              <a:rPr lang="ru-RU" sz="3600" dirty="0" err="1"/>
              <a:t>Зайсанское</a:t>
            </a:r>
            <a:r>
              <a:rPr lang="ru-RU" sz="3600" dirty="0"/>
              <a:t> землетрясение 1990 г. - в Казахстане, </a:t>
            </a:r>
            <a:r>
              <a:rPr lang="ru-RU" sz="3600" dirty="0" err="1"/>
              <a:t>Рача-Джавское</a:t>
            </a:r>
            <a:r>
              <a:rPr lang="ru-RU" sz="3600" dirty="0"/>
              <a:t> 1991г. - в Грузии, </a:t>
            </a:r>
            <a:r>
              <a:rPr lang="ru-RU" sz="3600" dirty="0" err="1"/>
              <a:t>Суусамырское</a:t>
            </a:r>
            <a:r>
              <a:rPr lang="ru-RU" sz="3600" dirty="0"/>
              <a:t> 1992 г. - в Киргизии, </a:t>
            </a:r>
            <a:r>
              <a:rPr lang="ru-RU" sz="3600" dirty="0" err="1"/>
              <a:t>Хаилинское</a:t>
            </a:r>
            <a:r>
              <a:rPr lang="ru-RU" sz="3600" dirty="0"/>
              <a:t> 1991 г. и </a:t>
            </a:r>
            <a:r>
              <a:rPr lang="ru-RU" sz="3600" dirty="0" err="1"/>
              <a:t>Нефтегорское</a:t>
            </a:r>
            <a:r>
              <a:rPr lang="ru-RU" sz="3600" dirty="0"/>
              <a:t> 1995 г. - в России (в </a:t>
            </a:r>
            <a:r>
              <a:rPr lang="ru-RU" sz="3600" dirty="0" err="1"/>
              <a:t>Корякии</a:t>
            </a:r>
            <a:r>
              <a:rPr lang="ru-RU" sz="3600" dirty="0"/>
              <a:t> и на Сахалине).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6569535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/>
          <a:lstStyle/>
          <a:p>
            <a:pPr algn="l"/>
            <a:r>
              <a:rPr lang="ru-RU" sz="3600" dirty="0" smtClean="0"/>
              <a:t>Последнее</a:t>
            </a:r>
            <a:r>
              <a:rPr lang="ru-RU" sz="3600" dirty="0"/>
              <a:t>, произошедшее на севере Сахалина, повлекло за собой гибель около двух тысяч человек и полную ликвидацию городского поселка. Оно было самым разрушительным из известных в прошлом землетрясений на территории Российской Федерации.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7868254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3200" i="1" dirty="0" smtClean="0">
                <a:solidFill>
                  <a:srgbClr val="002060"/>
                </a:solidFill>
              </a:rPr>
              <a:t>Площадь </a:t>
            </a:r>
            <a:r>
              <a:rPr lang="ru-RU" sz="3200" i="1" dirty="0">
                <a:solidFill>
                  <a:srgbClr val="002060"/>
                </a:solidFill>
              </a:rPr>
              <a:t>районов с сейсмической активностью от шести до девяти баллов составляет одну пятую часть территории Советского Союза, что равно площади почти всех стран Европы. Сейсмоопасные районы име­ются в 11 союзных республиках. На территории с сейсмичностью 7-10 баллов расположены крупные культурные и промышленные центры, многочисленные города и населенные пункты.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8832110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4000" dirty="0">
                <a:solidFill>
                  <a:srgbClr val="FFFF00"/>
                </a:solidFill>
              </a:rPr>
              <a:t>Как показали исследования, карта образца 1978 года (ОСР-78) на самом деле и не была общей, поскольку составлялась фрагментарно в разных регионах и в  республиках, по разнотипной методике и на основе разрозненного сейсмологического и сейсмогеологического материала.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555688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3200" b="1" i="1" dirty="0">
                <a:solidFill>
                  <a:srgbClr val="FFFF00"/>
                </a:solidFill>
              </a:rPr>
              <a:t>На территории Северной Евразии (охватывающей территории России, Украины, Беларуси, Молдовы, республик Закавказья, Средней Азии и Казахстана) все геодинамические и сейсмические процессы тесно связаны со взаимодействием восьми крупных литосферных плит - Евразийской, Африканской, Аравийской, Индостанской, Китайской, Тихоокеанской, </a:t>
            </a:r>
            <a:r>
              <a:rPr lang="ru-RU" sz="3200" b="1" i="1" dirty="0" err="1">
                <a:solidFill>
                  <a:srgbClr val="FFFF00"/>
                </a:solidFill>
              </a:rPr>
              <a:t>Охотоморской</a:t>
            </a:r>
            <a:r>
              <a:rPr lang="ru-RU" sz="3200" b="1" i="1" dirty="0">
                <a:solidFill>
                  <a:srgbClr val="FFFF00"/>
                </a:solidFill>
              </a:rPr>
              <a:t> и Северо-Американской.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0006387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800" dirty="0"/>
              <a:t>Оценка сейсмической опасности и сейсмическое районирование осуществлялась не для фрагментов сейсмоактивных регионов или для отдельных республик, как было прежде, а для всей Северной Евразии. Вся территория Северной Евразии была разделена на несколько крупных регионов взамен многочисленным и мелким административным подразделениям, традиционно на протяжении десятилетий использовавшихся при изучении сейсмичности и сейсмическом районировании территории бывшего СССР.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0152369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800" i="1" dirty="0"/>
              <a:t>В 1992 г. программа "Сейсмичность и сейсмическое районирование Северной Евразии" была скоординирована с новой Международной программой оценки глобальной сейсмической опасности (</a:t>
            </a:r>
            <a:r>
              <a:rPr lang="en-US" sz="2800" i="1" dirty="0"/>
              <a:t>Global Seismic Hazard Assessment Program</a:t>
            </a:r>
            <a:r>
              <a:rPr lang="ru-RU" sz="2800" i="1" dirty="0"/>
              <a:t> - GSHAP) и вошла в нее составной частью</a:t>
            </a:r>
            <a:r>
              <a:rPr lang="ru-RU" sz="2800" dirty="0"/>
              <a:t>. После организационного совещания в Москве в 1993 г., при финансовой поддержке INTAS и Миннауки России, на территории Крым-Кавказ-</a:t>
            </a:r>
            <a:r>
              <a:rPr lang="ru-RU" sz="2800" dirty="0" err="1"/>
              <a:t>Копетдагского</a:t>
            </a:r>
            <a:r>
              <a:rPr lang="ru-RU" sz="2800" dirty="0"/>
              <a:t> региона был создан международный тестовый полигон GSHAP с целью совершенствования методов оценки сейсмической опасности.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5151392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4400" dirty="0"/>
              <a:t>В этих исследованиях приняли участие сейсмологи из бывших союзных республик, а также специалисты из Ирана, Турции, Китая, Италии, Германии, Швейцарии и других стран-участников работ по GSHAP.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41029263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200" dirty="0"/>
              <a:t>В результате комплексных исследований 1991-1997 гг. получен унифицированный исходный сейсмологический и сейсмогеологический материал по всей территории Северной Евразии, позволивший с принципиально новых позиций подойти к изучению структуры региональной сейсмичности и оценке сейсмической опасности на территории России и каждого из Содружества независимых государств (СНГ).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7797228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2800" i="1" dirty="0">
                <a:solidFill>
                  <a:srgbClr val="002060"/>
                </a:solidFill>
              </a:rPr>
              <a:t>Разработана целостная методология районирования сейсмической опасности, создана единая для всей территории Северной Евразии модель зон возникновения очагов землетрясений (зоны ВОЗ), выявлены определенные закономерности в пространственно-временном и энергетическом развитии региональных </a:t>
            </a:r>
            <a:r>
              <a:rPr lang="ru-RU" sz="2800" i="1" dirty="0" err="1">
                <a:solidFill>
                  <a:srgbClr val="002060"/>
                </a:solidFill>
              </a:rPr>
              <a:t>сейсмогеодинамических</a:t>
            </a:r>
            <a:r>
              <a:rPr lang="ru-RU" sz="2800" i="1" dirty="0">
                <a:solidFill>
                  <a:srgbClr val="002060"/>
                </a:solidFill>
              </a:rPr>
              <a:t> процессов, разработаны новые методические подходы к идентификации и сейсмологической параметризации очаговых зон, а также к расчету сейсмического эффекта, создаваемого ими на земной поверхности.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5820619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200" dirty="0"/>
              <a:t>На основе этой и другой геолого-геофизической информации создан единый электронный банк данных, использующий современную Географическую информационную систему (ГИС). Благодаря этому все карты и приложения к ним легко могут быть представлены графически в любой проекции и в любом масштабе, но не крупнее масштаба 1:2.500.000, исходного при всех построениях</a:t>
            </a:r>
            <a:r>
              <a:rPr lang="ru-RU" sz="2800" dirty="0"/>
              <a:t>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8603092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/>
          <a:lstStyle/>
          <a:p>
            <a:pPr algn="l"/>
            <a:r>
              <a:rPr lang="ru-RU" sz="3200" b="1" i="1" dirty="0" smtClean="0">
                <a:solidFill>
                  <a:srgbClr val="FFFF00"/>
                </a:solidFill>
              </a:rPr>
              <a:t>Концепция </a:t>
            </a:r>
            <a:r>
              <a:rPr lang="ru-RU" sz="3200" b="1" i="1" dirty="0">
                <a:solidFill>
                  <a:srgbClr val="FFFF00"/>
                </a:solidFill>
              </a:rPr>
              <a:t>ОСР-97 включает </a:t>
            </a:r>
            <a:r>
              <a:rPr lang="ru-RU" sz="3200" b="1" i="1" dirty="0" smtClean="0">
                <a:solidFill>
                  <a:srgbClr val="FFFF00"/>
                </a:solidFill>
              </a:rPr>
              <a:t>в </a:t>
            </a:r>
            <a:r>
              <a:rPr lang="ru-RU" sz="3200" b="1" i="1" dirty="0">
                <a:solidFill>
                  <a:srgbClr val="FFFF00"/>
                </a:solidFill>
              </a:rPr>
              <a:t>себя: </a:t>
            </a:r>
            <a:endParaRPr lang="ru-RU" sz="3200" b="1" i="1" dirty="0" smtClean="0">
              <a:solidFill>
                <a:srgbClr val="FFFF00"/>
              </a:solidFill>
            </a:endParaRPr>
          </a:p>
          <a:p>
            <a:pPr algn="l"/>
            <a:r>
              <a:rPr lang="ru-RU" sz="3200" dirty="0"/>
              <a:t>- представления о предельной величине максимальной возможной магнитуды землетрясений, обусловленной структурно-динамическим единством геофизической среды и развивающихся в ней сейсмических процессов, а в итоге - размерами, прочностными свойствами и интенсивностью взаимодействия </a:t>
            </a:r>
            <a:r>
              <a:rPr lang="ru-RU" sz="3200" dirty="0" err="1"/>
              <a:t>геоблоков</a:t>
            </a:r>
            <a:r>
              <a:rPr lang="ru-RU" sz="3200" dirty="0"/>
              <a:t> ;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6353644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200" b="1" i="1" dirty="0" smtClean="0">
                <a:solidFill>
                  <a:srgbClr val="FFFF00"/>
                </a:solidFill>
              </a:rPr>
              <a:t>Концепция </a:t>
            </a:r>
            <a:r>
              <a:rPr lang="ru-RU" sz="3200" b="1" i="1" dirty="0">
                <a:solidFill>
                  <a:srgbClr val="FFFF00"/>
                </a:solidFill>
              </a:rPr>
              <a:t>ОСР-97 включает </a:t>
            </a:r>
            <a:r>
              <a:rPr lang="ru-RU" sz="3200" b="1" i="1" dirty="0" smtClean="0">
                <a:solidFill>
                  <a:srgbClr val="FFFF00"/>
                </a:solidFill>
              </a:rPr>
              <a:t>в </a:t>
            </a:r>
            <a:r>
              <a:rPr lang="ru-RU" sz="3200" b="1" i="1" dirty="0">
                <a:solidFill>
                  <a:srgbClr val="FFFF00"/>
                </a:solidFill>
              </a:rPr>
              <a:t>себя: </a:t>
            </a:r>
            <a:endParaRPr lang="ru-RU" sz="3200" b="1" i="1" dirty="0" smtClean="0">
              <a:solidFill>
                <a:srgbClr val="FFFF00"/>
              </a:solidFill>
            </a:endParaRPr>
          </a:p>
          <a:p>
            <a:pPr algn="l"/>
            <a:r>
              <a:rPr lang="ru-RU" sz="3600" dirty="0"/>
              <a:t>- принцип </a:t>
            </a:r>
            <a:r>
              <a:rPr lang="ru-RU" sz="3600" dirty="0" err="1"/>
              <a:t>двухстадийности</a:t>
            </a:r>
            <a:r>
              <a:rPr lang="ru-RU" sz="3600" dirty="0"/>
              <a:t> в оценке сейсмической опасности, базирующийся на создании двух взаимосвязанных прогнозных моделей - модели зон возникновения очагов землетрясений и модели создаваемого ими сейсмического эффекта;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5475265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/>
          <a:lstStyle/>
          <a:p>
            <a:pPr algn="l"/>
            <a:r>
              <a:rPr lang="ru-RU" sz="3200" b="1" i="1" dirty="0" smtClean="0">
                <a:solidFill>
                  <a:srgbClr val="FFFF00"/>
                </a:solidFill>
              </a:rPr>
              <a:t>Концепция </a:t>
            </a:r>
            <a:r>
              <a:rPr lang="ru-RU" sz="3200" b="1" i="1" dirty="0">
                <a:solidFill>
                  <a:srgbClr val="FFFF00"/>
                </a:solidFill>
              </a:rPr>
              <a:t>ОСР-97 включает </a:t>
            </a:r>
            <a:r>
              <a:rPr lang="ru-RU" sz="3200" b="1" i="1" dirty="0" smtClean="0">
                <a:solidFill>
                  <a:srgbClr val="FFFF00"/>
                </a:solidFill>
              </a:rPr>
              <a:t>в </a:t>
            </a:r>
            <a:r>
              <a:rPr lang="ru-RU" sz="3200" b="1" i="1" dirty="0">
                <a:solidFill>
                  <a:srgbClr val="FFFF00"/>
                </a:solidFill>
              </a:rPr>
              <a:t>себя: </a:t>
            </a:r>
            <a:endParaRPr lang="ru-RU" sz="3200" b="1" i="1" dirty="0" smtClean="0">
              <a:solidFill>
                <a:srgbClr val="FFFF00"/>
              </a:solidFill>
            </a:endParaRPr>
          </a:p>
          <a:p>
            <a:pPr algn="l"/>
            <a:r>
              <a:rPr lang="ru-RU" sz="4000" dirty="0"/>
              <a:t>- вероятностно-детерминированный подход к оценкам исходных и выходных данных сейсмической опасности и сейсмического районирования.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5903570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4000" dirty="0"/>
              <a:t>Основой для создания комплекта карт ОСР-97, наряду с новой методологией, явилась достаточно однородная база сейсмологических и геолого-геофизических данных для всей территории Северной Евразии, представленная в картографическом и электронном виде в ГИС-технологии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0176431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113" y="476672"/>
            <a:ext cx="8137277" cy="5184576"/>
          </a:xfrm>
        </p:spPr>
        <p:txBody>
          <a:bodyPr>
            <a:normAutofit fontScale="92500"/>
          </a:bodyPr>
          <a:lstStyle/>
          <a:p>
            <a:pPr algn="l"/>
            <a:r>
              <a:rPr lang="ru-RU" sz="2800" i="1" dirty="0">
                <a:solidFill>
                  <a:srgbClr val="002060"/>
                </a:solidFill>
              </a:rPr>
              <a:t>Карты общего сейсмического районирования (ОСР) являются основой для адекватной оценки сейсмической опасности и сейсмического риска. Они необходимы для детального районирования (ДСР) сейсмоактивных территорий, микрорайонирования (СМР) городов и населенных пунктов, для рационального землепользования и долгосрочного государственного социально-экономического планирования, для оценки сейсмической уязвимости, сейсмического риска и обеспечения готовности к сейсмическим явлениям в каждом из конкретных регионов.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04" y="1"/>
            <a:ext cx="9036496" cy="332655"/>
          </a:xfrm>
          <a:prstGeom prst="rect">
            <a:avLst/>
          </a:prstGeom>
          <a:ln>
            <a:noFill/>
          </a:ln>
        </p:spPr>
        <p:txBody>
          <a:bodyPr lIns="0" tIns="0" rIns="18288" bIns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</a:t>
            </a:r>
            <a:r>
              <a:rPr lang="ru-RU" sz="1800" dirty="0">
                <a:latin typeface="Georgia" pitchFamily="18" charset="0"/>
              </a:rPr>
              <a:t>Сейсмическое </a:t>
            </a:r>
            <a:r>
              <a:rPr lang="ru-RU" sz="1800" dirty="0" smtClean="0">
                <a:latin typeface="Georgia" pitchFamily="18" charset="0"/>
              </a:rPr>
              <a:t>районирование и </a:t>
            </a:r>
            <a:r>
              <a:rPr lang="ru-RU" sz="1800" dirty="0">
                <a:latin typeface="Georgia" pitchFamily="18" charset="0"/>
              </a:rPr>
              <a:t>микрорайонирование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4368717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1592</TotalTime>
  <Words>2125</Words>
  <Application>Microsoft Office PowerPoint</Application>
  <PresentationFormat>Экран (4:3)</PresentationFormat>
  <Paragraphs>144</Paragraphs>
  <Slides>45</Slides>
  <Notes>45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Воздушный поток</vt:lpstr>
      <vt:lpstr>Тема: Сейсмическое районирование и микрорайонирование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Психологические аспекты в западно-европейской эстетике и теории архитектуры.</dc:title>
  <dc:creator>Пользователь Windows</dc:creator>
  <cp:lastModifiedBy>Home</cp:lastModifiedBy>
  <cp:revision>208</cp:revision>
  <cp:lastPrinted>2015-09-22T04:17:43Z</cp:lastPrinted>
  <dcterms:created xsi:type="dcterms:W3CDTF">2015-03-02T14:03:35Z</dcterms:created>
  <dcterms:modified xsi:type="dcterms:W3CDTF">2024-01-26T17:01:26Z</dcterms:modified>
</cp:coreProperties>
</file>